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13"/>
  </p:notesMasterIdLst>
  <p:sldIdLst>
    <p:sldId id="312" r:id="rId6"/>
    <p:sldId id="302" r:id="rId7"/>
    <p:sldId id="258" r:id="rId8"/>
    <p:sldId id="317" r:id="rId9"/>
    <p:sldId id="320" r:id="rId10"/>
    <p:sldId id="321" r:id="rId11"/>
    <p:sldId id="306" r:id="rId12"/>
  </p:sldIdLst>
  <p:sldSz cx="24384000" cy="13716000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94F31"/>
    <a:srgbClr val="008038"/>
    <a:srgbClr val="00893D"/>
    <a:srgbClr val="009900"/>
    <a:srgbClr val="FEC903"/>
    <a:srgbClr val="008000"/>
    <a:srgbClr val="336339"/>
    <a:srgbClr val="41A950"/>
    <a:srgbClr val="63A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95" autoAdjust="0"/>
  </p:normalViewPr>
  <p:slideViewPr>
    <p:cSldViewPr snapToGrid="0" snapToObjects="1">
      <p:cViewPr>
        <p:scale>
          <a:sx n="40" d="100"/>
          <a:sy n="40" d="100"/>
        </p:scale>
        <p:origin x="-516" y="-3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</p:spPr>
        <p:txBody>
          <a:bodyPr lIns="91568" tIns="45784" rIns="91568" bIns="45784"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06358" y="4689516"/>
            <a:ext cx="4984961" cy="4442698"/>
          </a:xfrm>
          <a:prstGeom prst="rect">
            <a:avLst/>
          </a:prstGeom>
        </p:spPr>
        <p:txBody>
          <a:bodyPr lIns="91568" tIns="45784" rIns="91568" bIns="4578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88860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1pPr>
    <a:lvl2pPr indent="2286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2pPr>
    <a:lvl3pPr indent="4572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3pPr>
    <a:lvl4pPr indent="6858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4pPr>
    <a:lvl5pPr indent="9144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5pPr>
    <a:lvl6pPr indent="11430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6pPr>
    <a:lvl7pPr indent="13716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7pPr>
    <a:lvl8pPr indent="16002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8pPr>
    <a:lvl9pPr indent="18288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0" y="549276"/>
            <a:ext cx="17830800" cy="2286002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276600" y="3200400"/>
            <a:ext cx="17830800" cy="9051926"/>
          </a:xfrm>
          <a:prstGeom prst="rect">
            <a:avLst/>
          </a:prstGeom>
        </p:spPr>
        <p:txBody>
          <a:bodyPr lIns="87914" tIns="87914" rIns="87914" bIns="87914"/>
          <a:lstStyle>
            <a:lvl1pPr marL="657226" indent="-657226">
              <a:lnSpc>
                <a:spcPct val="100000"/>
              </a:lnSpc>
              <a:spcBef>
                <a:spcPts val="1400"/>
              </a:spcBef>
              <a:defRPr sz="6000"/>
            </a:lvl1pPr>
            <a:lvl2pPr marL="1048454" indent="-610303">
              <a:lnSpc>
                <a:spcPct val="100000"/>
              </a:lnSpc>
              <a:spcBef>
                <a:spcPts val="1400"/>
              </a:spcBef>
              <a:buChar char="–"/>
              <a:defRPr sz="6000"/>
            </a:lvl2pPr>
            <a:lvl3pPr marL="1450975" indent="-571500">
              <a:lnSpc>
                <a:spcPct val="100000"/>
              </a:lnSpc>
              <a:spcBef>
                <a:spcPts val="1400"/>
              </a:spcBef>
              <a:defRPr sz="6000"/>
            </a:lvl3pPr>
            <a:lvl4pPr marL="2011027" indent="-691813">
              <a:lnSpc>
                <a:spcPct val="100000"/>
              </a:lnSpc>
              <a:spcBef>
                <a:spcPts val="1400"/>
              </a:spcBef>
              <a:buChar char="–"/>
              <a:defRPr sz="6000"/>
            </a:lvl4pPr>
            <a:lvl5pPr marL="2450763" indent="-691813">
              <a:lnSpc>
                <a:spcPct val="100000"/>
              </a:lnSpc>
              <a:spcBef>
                <a:spcPts val="1400"/>
              </a:spcBef>
              <a:buChar char="»"/>
              <a:defRPr sz="6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851011" y="8813802"/>
            <a:ext cx="16840205" cy="2724156"/>
          </a:xfrm>
          <a:prstGeom prst="rect">
            <a:avLst/>
          </a:prstGeom>
        </p:spPr>
        <p:txBody>
          <a:bodyPr lIns="87914" tIns="87914" rIns="87914" bIns="87914" anchor="t"/>
          <a:lstStyle>
            <a:lvl1pPr>
              <a:lnSpc>
                <a:spcPct val="100000"/>
              </a:lnSpc>
              <a:defRPr sz="76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851011" y="5813426"/>
            <a:ext cx="16840205" cy="3000382"/>
          </a:xfrm>
          <a:prstGeom prst="rect">
            <a:avLst/>
          </a:prstGeom>
        </p:spPr>
        <p:txBody>
          <a:bodyPr lIns="87914" tIns="87914" rIns="87914" bIns="87914" anchor="b"/>
          <a:lstStyle>
            <a:lvl1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0" y="549276"/>
            <a:ext cx="17830800" cy="2286002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76600" y="3200400"/>
            <a:ext cx="8750300" cy="9051929"/>
          </a:xfrm>
          <a:prstGeom prst="rect">
            <a:avLst/>
          </a:prstGeom>
        </p:spPr>
        <p:txBody>
          <a:bodyPr lIns="87914" tIns="87914" rIns="87914" bIns="87914"/>
          <a:lstStyle>
            <a:lvl1pPr marL="657226" indent="-657226">
              <a:lnSpc>
                <a:spcPct val="100000"/>
              </a:lnSpc>
              <a:spcBef>
                <a:spcPts val="1200"/>
              </a:spcBef>
              <a:defRPr sz="5400"/>
            </a:lvl1pPr>
            <a:lvl2pPr marL="1082952" indent="-644802">
              <a:lnSpc>
                <a:spcPct val="100000"/>
              </a:lnSpc>
              <a:spcBef>
                <a:spcPts val="1200"/>
              </a:spcBef>
              <a:buChar char="–"/>
              <a:defRPr sz="5400"/>
            </a:lvl2pPr>
            <a:lvl3pPr marL="1502108" indent="-622633">
              <a:lnSpc>
                <a:spcPct val="100000"/>
              </a:lnSpc>
              <a:spcBef>
                <a:spcPts val="1200"/>
              </a:spcBef>
              <a:defRPr sz="5400"/>
            </a:lvl3pPr>
            <a:lvl4pPr marL="2015095" indent="-695883">
              <a:lnSpc>
                <a:spcPct val="100000"/>
              </a:lnSpc>
              <a:spcBef>
                <a:spcPts val="1200"/>
              </a:spcBef>
              <a:buChar char="–"/>
              <a:defRPr sz="5400"/>
            </a:lvl4pPr>
            <a:lvl5pPr marL="2454830" indent="-695880">
              <a:lnSpc>
                <a:spcPct val="100000"/>
              </a:lnSpc>
              <a:spcBef>
                <a:spcPts val="1200"/>
              </a:spcBef>
              <a:buChar char="»"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0" y="549276"/>
            <a:ext cx="17830800" cy="2286002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276600" y="3070224"/>
            <a:ext cx="8753742" cy="1279534"/>
          </a:xfrm>
          <a:prstGeom prst="rect">
            <a:avLst/>
          </a:prstGeom>
        </p:spPr>
        <p:txBody>
          <a:bodyPr lIns="87914" tIns="87914" rIns="87914" bIns="87914" anchor="b"/>
          <a:lstStyle>
            <a:lvl1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1pPr>
            <a:lvl2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2pPr>
            <a:lvl3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3pPr>
            <a:lvl4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4pPr>
            <a:lvl5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12350222" y="3070224"/>
            <a:ext cx="8757186" cy="1279536"/>
          </a:xfrm>
          <a:prstGeom prst="rect">
            <a:avLst/>
          </a:prstGeom>
        </p:spPr>
        <p:txBody>
          <a:bodyPr lIns="87914" tIns="87914" rIns="87914" bIns="87914" anchor="b"/>
          <a:lstStyle/>
          <a:p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0" y="549276"/>
            <a:ext cx="17830800" cy="2286002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1" y="546098"/>
            <a:ext cx="6518018" cy="2324102"/>
          </a:xfrm>
          <a:prstGeom prst="rect">
            <a:avLst/>
          </a:prstGeom>
        </p:spPr>
        <p:txBody>
          <a:bodyPr lIns="87914" tIns="87914" rIns="87914" bIns="87914" anchor="b"/>
          <a:lstStyle>
            <a:lvl1pPr>
              <a:lnSpc>
                <a:spcPct val="100000"/>
              </a:lnSpc>
              <a:defRPr sz="38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0031944" y="546106"/>
            <a:ext cx="11075460" cy="11706226"/>
          </a:xfrm>
          <a:prstGeom prst="rect">
            <a:avLst/>
          </a:prstGeom>
        </p:spPr>
        <p:txBody>
          <a:bodyPr lIns="87914" tIns="87914" rIns="87914" bIns="87914"/>
          <a:lstStyle>
            <a:lvl1pPr marL="657226" indent="-657226">
              <a:lnSpc>
                <a:spcPct val="100000"/>
              </a:lnSpc>
              <a:spcBef>
                <a:spcPts val="1400"/>
              </a:spcBef>
              <a:defRPr sz="6000"/>
            </a:lvl1pPr>
            <a:lvl2pPr marL="1048454" indent="-610303">
              <a:lnSpc>
                <a:spcPct val="100000"/>
              </a:lnSpc>
              <a:spcBef>
                <a:spcPts val="1400"/>
              </a:spcBef>
              <a:buChar char="–"/>
              <a:defRPr sz="6000"/>
            </a:lvl2pPr>
            <a:lvl3pPr marL="1450975" indent="-571500">
              <a:lnSpc>
                <a:spcPct val="100000"/>
              </a:lnSpc>
              <a:spcBef>
                <a:spcPts val="1400"/>
              </a:spcBef>
              <a:defRPr sz="6000"/>
            </a:lvl3pPr>
            <a:lvl4pPr marL="2011027" indent="-691813">
              <a:lnSpc>
                <a:spcPct val="100000"/>
              </a:lnSpc>
              <a:spcBef>
                <a:spcPts val="1400"/>
              </a:spcBef>
              <a:buChar char="–"/>
              <a:defRPr sz="6000"/>
            </a:lvl4pPr>
            <a:lvl5pPr marL="2450763" indent="-691813">
              <a:lnSpc>
                <a:spcPct val="100000"/>
              </a:lnSpc>
              <a:spcBef>
                <a:spcPts val="1400"/>
              </a:spcBef>
              <a:buChar char="»"/>
              <a:defRPr sz="6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3276601" y="2870202"/>
            <a:ext cx="6518018" cy="9382130"/>
          </a:xfrm>
          <a:prstGeom prst="rect">
            <a:avLst/>
          </a:prstGeom>
        </p:spPr>
        <p:txBody>
          <a:bodyPr lIns="87914" tIns="87914" rIns="87914" bIns="87914"/>
          <a:lstStyle/>
          <a:p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69290" y="9601200"/>
            <a:ext cx="11887204" cy="1133476"/>
          </a:xfrm>
          <a:prstGeom prst="rect">
            <a:avLst/>
          </a:prstGeom>
        </p:spPr>
        <p:txBody>
          <a:bodyPr lIns="87914" tIns="87914" rIns="87914" bIns="87914" anchor="b"/>
          <a:lstStyle>
            <a:lvl1pPr>
              <a:lnSpc>
                <a:spcPct val="100000"/>
              </a:lnSpc>
              <a:defRPr sz="38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6169290" y="1225550"/>
            <a:ext cx="11887204" cy="8229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169290" y="10734678"/>
            <a:ext cx="11887204" cy="1609734"/>
          </a:xfrm>
          <a:prstGeom prst="rect">
            <a:avLst/>
          </a:prstGeom>
        </p:spPr>
        <p:txBody>
          <a:bodyPr lIns="87914" tIns="87914" rIns="87914" bIns="87914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174189" y="12802237"/>
            <a:ext cx="533415" cy="551175"/>
          </a:xfrm>
          <a:prstGeom prst="rect">
            <a:avLst/>
          </a:prstGeom>
          <a:ln w="12700">
            <a:miter lim="400000"/>
          </a:ln>
        </p:spPr>
        <p:txBody>
          <a:bodyPr wrap="none" lIns="91436" tIns="91436" rIns="91436" bIns="91436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hf hdr="0" ftr="0" dt="0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1554477" marR="0" indent="-640077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1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17.ti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emf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1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17.tif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5400000" flipV="1">
            <a:off x="94898" y="4851236"/>
            <a:ext cx="2151288" cy="179072"/>
          </a:xfrm>
          <a:prstGeom prst="rect">
            <a:avLst/>
          </a:prstGeom>
          <a:solidFill>
            <a:srgbClr val="FEC90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9025" y="3865235"/>
            <a:ext cx="2148832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rgbClr val="2B6030"/>
                </a:solidFill>
                <a:latin typeface="Arial" panose="020B0604020202020204"/>
              </a:rPr>
              <a:t>Льготные кредиты для жителей села </a:t>
            </a:r>
          </a:p>
          <a:p>
            <a:pPr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rgbClr val="2B6030"/>
                </a:solidFill>
                <a:latin typeface="Arial" panose="020B0604020202020204"/>
              </a:rPr>
              <a:t> </a:t>
            </a:r>
            <a:r>
              <a:rPr lang="ru-RU" sz="4800" b="1" dirty="0" smtClean="0">
                <a:solidFill>
                  <a:srgbClr val="2B6030"/>
                </a:solidFill>
                <a:latin typeface="Arial" panose="020B0604020202020204"/>
              </a:rPr>
              <a:t>АО </a:t>
            </a:r>
            <a:r>
              <a:rPr lang="ru-RU" sz="4800" b="1" dirty="0">
                <a:solidFill>
                  <a:srgbClr val="2B6030"/>
                </a:solidFill>
                <a:latin typeface="Arial" panose="020B0604020202020204"/>
              </a:rPr>
              <a:t>«</a:t>
            </a:r>
            <a:r>
              <a:rPr lang="ru-RU" sz="4800" b="1" dirty="0" err="1">
                <a:solidFill>
                  <a:srgbClr val="2B6030"/>
                </a:solidFill>
                <a:latin typeface="Arial" panose="020B0604020202020204"/>
              </a:rPr>
              <a:t>РоссельхозБанк</a:t>
            </a:r>
            <a:r>
              <a:rPr lang="ru-RU" sz="4800" b="1" dirty="0">
                <a:solidFill>
                  <a:srgbClr val="2B6030"/>
                </a:solidFill>
                <a:latin typeface="Arial" panose="020B0604020202020204"/>
              </a:rPr>
              <a:t>» </a:t>
            </a:r>
          </a:p>
          <a:p>
            <a:pPr>
              <a:lnSpc>
                <a:spcPct val="80000"/>
              </a:lnSpc>
              <a:defRPr/>
            </a:pPr>
            <a:endParaRPr lang="ru-RU" sz="4800" b="1" dirty="0">
              <a:solidFill>
                <a:srgbClr val="2B6030"/>
              </a:solidFill>
              <a:latin typeface="Arial" panose="020B060402020202020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409" y="720679"/>
            <a:ext cx="3467152" cy="2983297"/>
          </a:xfrm>
          <a:prstGeom prst="rect">
            <a:avLst/>
          </a:prstGeom>
        </p:spPr>
      </p:pic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950" y="6201442"/>
            <a:ext cx="11172138" cy="751455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Прямоугольник 13"/>
          <p:cNvSpPr/>
          <p:nvPr/>
        </p:nvSpPr>
        <p:spPr>
          <a:xfrm>
            <a:off x="150494" y="12032400"/>
            <a:ext cx="6917056" cy="172522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1">
              <a:defRPr/>
            </a:pPr>
            <a:endParaRPr lang="ru-RU" kern="1200">
              <a:solidFill>
                <a:srgbClr val="333333"/>
              </a:solidFill>
              <a:latin typeface="Calibri" panose="020F0502020204030204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5038" flipV="1">
            <a:off x="20145815" y="8261138"/>
            <a:ext cx="369890" cy="1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507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21245772" y="13059274"/>
            <a:ext cx="334639" cy="516099"/>
          </a:xfrm>
          <a:solidFill>
            <a:schemeClr val="bg1"/>
          </a:solidFill>
        </p:spPr>
        <p:txBody>
          <a:bodyPr/>
          <a:lstStyle/>
          <a:p>
            <a:fld id="{86CB4B4D-7CA3-9044-876B-883B54F8677D}" type="slidenum">
              <a:rPr lang="ru-RU" smtClean="0">
                <a:solidFill>
                  <a:schemeClr val="bg1"/>
                </a:solidFill>
              </a:r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 flipH="1">
            <a:off x="18268765" y="12040501"/>
            <a:ext cx="824943" cy="85465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wrap="square" lIns="87914" tIns="87914" rIns="87914" bIns="8791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 flipH="1">
            <a:off x="19105628" y="12756140"/>
            <a:ext cx="1223813" cy="51609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wrap="square" lIns="87914" tIns="87914" rIns="87914" bIns="8791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endParaRPr lang="ru-RU" dirty="0"/>
          </a:p>
        </p:txBody>
      </p:sp>
      <p:sp>
        <p:nvSpPr>
          <p:cNvPr id="14" name="Google Shape;99;p24"/>
          <p:cNvSpPr txBox="1"/>
          <p:nvPr/>
        </p:nvSpPr>
        <p:spPr>
          <a:xfrm>
            <a:off x="3235776" y="338932"/>
            <a:ext cx="16384601" cy="170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dirty="0" smtClean="0"/>
              <a:t>Потребительский кредит с государственной поддержкой</a:t>
            </a:r>
            <a:endParaRPr dirty="0"/>
          </a:p>
        </p:txBody>
      </p:sp>
      <p:sp>
        <p:nvSpPr>
          <p:cNvPr id="15" name="Прямоугольник 14"/>
          <p:cNvSpPr/>
          <p:nvPr/>
        </p:nvSpPr>
        <p:spPr>
          <a:xfrm rot="5400000" flipV="1">
            <a:off x="2410271" y="1098381"/>
            <a:ext cx="927708" cy="153825"/>
          </a:xfrm>
          <a:prstGeom prst="rect">
            <a:avLst/>
          </a:prstGeom>
          <a:solidFill>
            <a:srgbClr val="FEC90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4" y="249801"/>
            <a:ext cx="2019417" cy="173759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2477615" y="12895155"/>
            <a:ext cx="581890" cy="737711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683333" y="1301419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268765" y="10987157"/>
            <a:ext cx="52610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/>
          <a:stretch/>
        </p:blipFill>
        <p:spPr bwMode="auto">
          <a:xfrm>
            <a:off x="20329441" y="3872287"/>
            <a:ext cx="3900495" cy="361719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20553353" y="2246544"/>
            <a:ext cx="34526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</a:rPr>
              <a:t>Сайт  Банка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</a:rPr>
              <a:t> «</a:t>
            </a:r>
            <a:r>
              <a:rPr lang="en-US" b="1" dirty="0" smtClean="0">
                <a:latin typeface="Arial" panose="020B0604020202020204" pitchFamily="34" charset="0"/>
              </a:rPr>
              <a:t>RSHB</a:t>
            </a:r>
            <a:r>
              <a:rPr lang="ru-RU" b="1" dirty="0" smtClean="0">
                <a:latin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642956" y="9247018"/>
            <a:ext cx="34526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</a:rPr>
              <a:t>Наведите телефон на </a:t>
            </a:r>
            <a:r>
              <a:rPr lang="en-US" b="1" dirty="0" smtClean="0">
                <a:latin typeface="Arial" panose="020B0604020202020204" pitchFamily="34" charset="0"/>
              </a:rPr>
              <a:t>QR</a:t>
            </a:r>
            <a:r>
              <a:rPr lang="ru-RU" b="1" dirty="0" smtClean="0">
                <a:latin typeface="Arial" panose="020B0604020202020204" pitchFamily="34" charset="0"/>
              </a:rPr>
              <a:t> код </a:t>
            </a:r>
          </a:p>
          <a:p>
            <a:pPr algn="ctr"/>
            <a:r>
              <a:rPr lang="ru-RU" b="1" dirty="0">
                <a:latin typeface="Arial" panose="020B0604020202020204" pitchFamily="34" charset="0"/>
              </a:rPr>
              <a:t>и</a:t>
            </a:r>
            <a:r>
              <a:rPr lang="ru-RU" b="1" dirty="0" smtClean="0">
                <a:latin typeface="Arial" panose="020B0604020202020204" pitchFamily="34" charset="0"/>
              </a:rPr>
              <a:t> посмотрите предложения по льготному кредиту</a:t>
            </a:r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21304480" y="7976020"/>
            <a:ext cx="1659678" cy="686592"/>
          </a:xfrm>
          <a:prstGeom prst="right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9846" t="25206" r="28526" b="5027"/>
          <a:stretch/>
        </p:blipFill>
        <p:spPr>
          <a:xfrm>
            <a:off x="662033" y="1987400"/>
            <a:ext cx="19043580" cy="116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663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4"/>
          <p:cNvSpPr txBox="1"/>
          <p:nvPr/>
        </p:nvSpPr>
        <p:spPr>
          <a:xfrm>
            <a:off x="-24481" y="6590228"/>
            <a:ext cx="65" cy="3077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spcBef>
                <a:spcPts val="1000"/>
              </a:spcBef>
              <a:defRPr sz="20000" cap="all" spc="-2000">
                <a:solidFill>
                  <a:srgbClr val="6BA230"/>
                </a:solidFill>
              </a:defRPr>
            </a:lvl1pPr>
          </a:lstStyle>
          <a:p>
            <a:endParaRPr dirty="0"/>
          </a:p>
        </p:txBody>
      </p:sp>
      <p:pic>
        <p:nvPicPr>
          <p:cNvPr id="17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0000">
            <a:off x="23053294" y="9747852"/>
            <a:ext cx="1507603" cy="2407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3164" flipH="1">
            <a:off x="2881031" y="11740508"/>
            <a:ext cx="1507603" cy="208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10403" y="12402418"/>
            <a:ext cx="4140163" cy="1668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584" y="10504877"/>
            <a:ext cx="2690066" cy="289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4" y="249801"/>
            <a:ext cx="2019417" cy="1737599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23683333" y="1301419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3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14618" t="27606" r="14255" b="894"/>
          <a:stretch/>
        </p:blipFill>
        <p:spPr>
          <a:xfrm>
            <a:off x="3042267" y="156911"/>
            <a:ext cx="19460968" cy="13506186"/>
          </a:xfrm>
          <a:prstGeom prst="rect">
            <a:avLst/>
          </a:prstGeom>
        </p:spPr>
      </p:pic>
      <p:pic>
        <p:nvPicPr>
          <p:cNvPr id="183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669890">
            <a:off x="21166471" y="11748798"/>
            <a:ext cx="1922010" cy="2530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80000">
            <a:off x="15282902" y="11675149"/>
            <a:ext cx="2690066" cy="289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6733" flipH="1">
            <a:off x="17136834" y="11578085"/>
            <a:ext cx="1507603" cy="2407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0439948" y="-869560"/>
            <a:ext cx="3460723" cy="2430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410371">
            <a:off x="22366439" y="-37452"/>
            <a:ext cx="2745204" cy="188625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Номер слайда 3"/>
          <p:cNvSpPr txBox="1">
            <a:spLocks/>
          </p:cNvSpPr>
          <p:nvPr/>
        </p:nvSpPr>
        <p:spPr>
          <a:xfrm flipH="1">
            <a:off x="22990031" y="12748235"/>
            <a:ext cx="1085500" cy="518729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13863" t="20125" r="2766" b="8045"/>
          <a:stretch/>
        </p:blipFill>
        <p:spPr>
          <a:xfrm>
            <a:off x="0" y="0"/>
            <a:ext cx="2454875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92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5069" y="10880564"/>
            <a:ext cx="7043745" cy="283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03066" flipH="1">
            <a:off x="21022263" y="-542039"/>
            <a:ext cx="2601903" cy="2519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Изображение" descr="Изображение"/>
          <p:cNvPicPr>
            <a:picLocks noChangeAspect="1"/>
          </p:cNvPicPr>
          <p:nvPr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13274495" y="6253408"/>
            <a:ext cx="1209183" cy="1209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315204">
            <a:off x="22811266" y="-657164"/>
            <a:ext cx="1722327" cy="2749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5946" flipH="1">
            <a:off x="21806995" y="8866198"/>
            <a:ext cx="2470073" cy="309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8475264" y="11760356"/>
            <a:ext cx="3586645" cy="2519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3164" flipH="1">
            <a:off x="2881031" y="11740508"/>
            <a:ext cx="1507603" cy="208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410403" y="12402418"/>
            <a:ext cx="4140163" cy="1668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97584" y="10504877"/>
            <a:ext cx="2690066" cy="289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4" y="249801"/>
            <a:ext cx="2019417" cy="173759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 rot="5400000" flipV="1">
            <a:off x="2155216" y="1373523"/>
            <a:ext cx="1437824" cy="153826"/>
          </a:xfrm>
          <a:prstGeom prst="rect">
            <a:avLst/>
          </a:prstGeom>
          <a:solidFill>
            <a:srgbClr val="FEC90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99;p24"/>
          <p:cNvSpPr txBox="1"/>
          <p:nvPr/>
        </p:nvSpPr>
        <p:spPr>
          <a:xfrm>
            <a:off x="3205227" y="492764"/>
            <a:ext cx="20828196" cy="1929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>
            <a:spAutoFit/>
          </a:bodyPr>
          <a:lstStyle/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sz="4800" dirty="0"/>
              <a:t>Адреса дополнительных </a:t>
            </a:r>
            <a:r>
              <a:rPr lang="ru-RU" sz="4800" dirty="0" smtClean="0"/>
              <a:t>офисов</a:t>
            </a:r>
          </a:p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sz="4800" dirty="0" smtClean="0"/>
              <a:t>АО </a:t>
            </a:r>
            <a:r>
              <a:rPr lang="ru-RU" sz="4800" dirty="0"/>
              <a:t>«</a:t>
            </a:r>
            <a:r>
              <a:rPr lang="ru-RU" sz="4800" dirty="0" err="1"/>
              <a:t>Россельхозбанк</a:t>
            </a:r>
            <a:r>
              <a:rPr lang="ru-RU" sz="4800" dirty="0"/>
              <a:t>» </a:t>
            </a:r>
            <a:r>
              <a:rPr lang="ru-RU" sz="4800" dirty="0" smtClean="0"/>
              <a:t>в </a:t>
            </a:r>
            <a:r>
              <a:rPr lang="ru-RU" sz="4800" dirty="0"/>
              <a:t>Ростовской </a:t>
            </a:r>
            <a:r>
              <a:rPr lang="ru-RU" sz="4800" dirty="0" smtClean="0"/>
              <a:t>области</a:t>
            </a:r>
            <a:endParaRPr lang="ru-RU" sz="4800" dirty="0"/>
          </a:p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sz="2500" dirty="0"/>
              <a:t>https://www.rshb.ru/offices/rostov/</a:t>
            </a: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2"/>
          </p:nvPr>
        </p:nvSpPr>
        <p:spPr>
          <a:xfrm>
            <a:off x="23628252" y="12809272"/>
            <a:ext cx="405171" cy="669988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5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339" y="2545595"/>
            <a:ext cx="11868150" cy="82105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81331" y="2569138"/>
            <a:ext cx="11706225" cy="821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44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5069" y="10880564"/>
            <a:ext cx="7043745" cy="283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03066" flipH="1">
            <a:off x="21022263" y="-542039"/>
            <a:ext cx="2601903" cy="2519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Изображение" descr="Изображение"/>
          <p:cNvPicPr>
            <a:picLocks noChangeAspect="1"/>
          </p:cNvPicPr>
          <p:nvPr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13274495" y="6253408"/>
            <a:ext cx="1209183" cy="1209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315204">
            <a:off x="22811266" y="-657164"/>
            <a:ext cx="1722327" cy="2749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5946" flipH="1">
            <a:off x="21806995" y="8866198"/>
            <a:ext cx="2470073" cy="309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8475264" y="11760356"/>
            <a:ext cx="3586645" cy="2519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3164" flipH="1">
            <a:off x="2881031" y="11740508"/>
            <a:ext cx="1507603" cy="208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410403" y="12402418"/>
            <a:ext cx="4140163" cy="1668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97584" y="10504877"/>
            <a:ext cx="2690066" cy="289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4" y="249801"/>
            <a:ext cx="2019417" cy="173759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 rot="5400000" flipV="1">
            <a:off x="2155216" y="1373523"/>
            <a:ext cx="1437824" cy="153826"/>
          </a:xfrm>
          <a:prstGeom prst="rect">
            <a:avLst/>
          </a:prstGeom>
          <a:solidFill>
            <a:srgbClr val="FEC90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99;p24"/>
          <p:cNvSpPr txBox="1"/>
          <p:nvPr/>
        </p:nvSpPr>
        <p:spPr>
          <a:xfrm>
            <a:off x="3205227" y="492764"/>
            <a:ext cx="20828196" cy="1929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>
            <a:spAutoFit/>
          </a:bodyPr>
          <a:lstStyle/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sz="4800" dirty="0"/>
              <a:t>Адреса дополнительных </a:t>
            </a:r>
            <a:r>
              <a:rPr lang="ru-RU" sz="4800" dirty="0" smtClean="0"/>
              <a:t>офисов</a:t>
            </a:r>
          </a:p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sz="4800" dirty="0" smtClean="0"/>
              <a:t>АО </a:t>
            </a:r>
            <a:r>
              <a:rPr lang="ru-RU" sz="4800" dirty="0"/>
              <a:t>«</a:t>
            </a:r>
            <a:r>
              <a:rPr lang="ru-RU" sz="4800" dirty="0" err="1"/>
              <a:t>Россельхозбанк</a:t>
            </a:r>
            <a:r>
              <a:rPr lang="ru-RU" sz="4800" dirty="0"/>
              <a:t>» </a:t>
            </a:r>
            <a:r>
              <a:rPr lang="ru-RU" sz="4800" dirty="0" smtClean="0"/>
              <a:t>в </a:t>
            </a:r>
            <a:r>
              <a:rPr lang="ru-RU" sz="4800" dirty="0"/>
              <a:t>Ростовской </a:t>
            </a:r>
            <a:r>
              <a:rPr lang="ru-RU" sz="4800" dirty="0" smtClean="0"/>
              <a:t>области</a:t>
            </a:r>
            <a:endParaRPr lang="ru-RU" sz="4800" dirty="0"/>
          </a:p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sz="2500" dirty="0"/>
              <a:t>https://www.rshb.ru/offices/rostov/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784" y="2476275"/>
            <a:ext cx="11868150" cy="82105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27198" y="2476275"/>
            <a:ext cx="11706225" cy="8210550"/>
          </a:xfrm>
          <a:prstGeom prst="rect">
            <a:avLst/>
          </a:prstGeom>
        </p:spPr>
      </p:pic>
      <p:sp>
        <p:nvSpPr>
          <p:cNvPr id="27" name="Номер слайда 31"/>
          <p:cNvSpPr txBox="1">
            <a:spLocks/>
          </p:cNvSpPr>
          <p:nvPr/>
        </p:nvSpPr>
        <p:spPr>
          <a:xfrm>
            <a:off x="23628252" y="12809272"/>
            <a:ext cx="405171" cy="669988"/>
          </a:xfrm>
          <a:prstGeom prst="rect">
            <a:avLst/>
          </a:prstGeom>
          <a:ln w="12700">
            <a:miter lim="400000"/>
          </a:ln>
        </p:spPr>
        <p:txBody>
          <a:bodyPr wrap="none" lIns="87914" tIns="87914" rIns="87914" bIns="8791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</a:rPr>
              <a:t>6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89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810728"/>
            <a:ext cx="19888200" cy="590527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РОССЕЛЬХОЗБАНК СЕГОДНЯ"/>
          <p:cNvSpPr txBox="1"/>
          <p:nvPr/>
        </p:nvSpPr>
        <p:spPr>
          <a:xfrm>
            <a:off x="2553392" y="1776261"/>
            <a:ext cx="12783495" cy="80713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82" tIns="70482" rIns="70482" bIns="70482">
            <a:spAutoFit/>
          </a:bodyPr>
          <a:lstStyle>
            <a:lvl1pPr algn="ctr"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lvl1pPr>
          </a:lstStyle>
          <a:p>
            <a:pPr defTabSz="1409640"/>
            <a:r>
              <a:rPr lang="ru-RU" sz="4800" spc="424" dirty="0" smtClean="0">
                <a:latin typeface="Century Gothic"/>
              </a:rPr>
              <a:t>Наш офис в г. Ростове-на-Дону</a:t>
            </a:r>
            <a:endParaRPr lang="ru-RU" sz="4800" spc="424" dirty="0">
              <a:latin typeface="Century Gothic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2127" y="10928007"/>
            <a:ext cx="44015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336339"/>
                </a:solidFill>
              </a:rPr>
              <a:t> </a:t>
            </a:r>
            <a:r>
              <a:rPr lang="ru-RU" sz="4000" b="1" i="1" dirty="0">
                <a:solidFill>
                  <a:srgbClr val="336339"/>
                </a:solidFill>
              </a:rPr>
              <a:t>Т</a:t>
            </a:r>
            <a:r>
              <a:rPr lang="ru-RU" sz="4000" b="1" i="1" dirty="0" smtClean="0">
                <a:solidFill>
                  <a:srgbClr val="336339"/>
                </a:solidFill>
              </a:rPr>
              <a:t>елефон поддержки  </a:t>
            </a:r>
          </a:p>
          <a:p>
            <a:r>
              <a:rPr lang="ru-RU" sz="4000" b="1" i="1" dirty="0" smtClean="0">
                <a:solidFill>
                  <a:srgbClr val="336339"/>
                </a:solidFill>
              </a:rPr>
              <a:t>8-800-100-0-100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8301" y="12765182"/>
            <a:ext cx="3342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336339"/>
                </a:solidFill>
              </a:rPr>
              <a:t>WWW.RSHB.RU</a:t>
            </a:r>
            <a:endParaRPr lang="ru-RU" b="1" i="1" dirty="0">
              <a:solidFill>
                <a:srgbClr val="336339"/>
              </a:solidFill>
            </a:endParaRPr>
          </a:p>
        </p:txBody>
      </p:sp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5069" y="10880564"/>
            <a:ext cx="7043745" cy="283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5946" flipH="1">
            <a:off x="21806995" y="8866198"/>
            <a:ext cx="2470073" cy="309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475264" y="11760356"/>
            <a:ext cx="3586645" cy="2519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Прямоугольник 14"/>
          <p:cNvSpPr/>
          <p:nvPr/>
        </p:nvSpPr>
        <p:spPr>
          <a:xfrm>
            <a:off x="23583583" y="1301419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7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58152" y="3117233"/>
            <a:ext cx="16817112" cy="5883551"/>
          </a:xfrm>
          <a:prstGeom prst="roundRect">
            <a:avLst/>
          </a:prstGeom>
          <a:noFill/>
          <a:ln w="25400" cap="flat">
            <a:solidFill>
              <a:srgbClr val="18502D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0482" tIns="70482" rIns="70482" bIns="70482" numCol="1" spcCol="38100" rtlCol="0" anchor="ctr">
            <a:spAutoFit/>
          </a:bodyPr>
          <a:lstStyle/>
          <a:p>
            <a:pPr defTabSz="1409640"/>
            <a:endParaRPr lang="ru-RU" sz="2774" dirty="0">
              <a:latin typeface="Century Gothic"/>
            </a:endParaRPr>
          </a:p>
        </p:txBody>
      </p:sp>
      <p:pic>
        <p:nvPicPr>
          <p:cNvPr id="98" name="Изображение" descr="Изображение">
            <a:extLst>
              <a:ext uri="{FF2B5EF4-FFF2-40B4-BE49-F238E27FC236}">
                <a16:creationId xmlns:a16="http://schemas.microsoft.com/office/drawing/2014/main" xmlns="" id="{E7F20C49-E198-4C1E-85D8-4D5D1063E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4062" y="1804586"/>
            <a:ext cx="5603085" cy="5886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4" y="249801"/>
            <a:ext cx="2019417" cy="1737599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928905" y="11302410"/>
            <a:ext cx="369890" cy="11196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43181" y="3208016"/>
            <a:ext cx="153580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>
              <a:spcBef>
                <a:spcPts val="5"/>
              </a:spcBef>
            </a:pPr>
            <a:r>
              <a:rPr lang="ru-RU" i="1" spc="-20" dirty="0" smtClean="0"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Адрес</a:t>
            </a:r>
            <a:r>
              <a:rPr lang="ru-RU" i="1" spc="-20" dirty="0"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: </a:t>
            </a:r>
            <a:r>
              <a:rPr lang="ru-RU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Ростов-на-Дону г., </a:t>
            </a:r>
            <a:r>
              <a:rPr lang="ru-RU" i="1" spc="-20" dirty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пр. </a:t>
            </a:r>
            <a:r>
              <a:rPr lang="ru-RU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Буденновский</a:t>
            </a:r>
            <a:r>
              <a:rPr lang="ru-RU" i="1" spc="-20" dirty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, д. 37</a:t>
            </a:r>
          </a:p>
          <a:p>
            <a:pPr marL="28575">
              <a:spcBef>
                <a:spcPts val="5"/>
              </a:spcBef>
            </a:pPr>
            <a:r>
              <a:rPr lang="ru-RU" i="1" dirty="0">
                <a:latin typeface="Century Gothic (Основной текст)"/>
              </a:rPr>
              <a:t>Рабочий тел. </a:t>
            </a:r>
            <a:r>
              <a:rPr lang="ru-RU" i="1" dirty="0" smtClean="0">
                <a:latin typeface="Century Gothic (Основной текст)"/>
              </a:rPr>
              <a:t>8-863-287-01-</a:t>
            </a:r>
            <a:r>
              <a:rPr lang="en-US" i="1" dirty="0" smtClean="0">
                <a:latin typeface="Century Gothic (Основной текст)"/>
              </a:rPr>
              <a:t>70 </a:t>
            </a:r>
            <a:r>
              <a:rPr lang="ru-RU" i="1" dirty="0" smtClean="0">
                <a:latin typeface="Century Gothic (Основной текст)"/>
              </a:rPr>
              <a:t>внутренний </a:t>
            </a:r>
            <a:r>
              <a:rPr lang="ru-RU" i="1" dirty="0">
                <a:latin typeface="Century Gothic (Основной текст)"/>
              </a:rPr>
              <a:t>номер </a:t>
            </a:r>
            <a:r>
              <a:rPr lang="ru-RU" i="1" dirty="0" smtClean="0">
                <a:solidFill>
                  <a:srgbClr val="FF0000"/>
                </a:solidFill>
                <a:latin typeface="Century Gothic (Основной текст)"/>
              </a:rPr>
              <a:t>707-</a:t>
            </a:r>
            <a:r>
              <a:rPr lang="en-US" i="1" dirty="0" smtClean="0">
                <a:solidFill>
                  <a:srgbClr val="FF0000"/>
                </a:solidFill>
                <a:latin typeface="Century Gothic (Основной текст)"/>
              </a:rPr>
              <a:t>1266</a:t>
            </a:r>
            <a:r>
              <a:rPr lang="ru-RU" i="1" dirty="0" smtClean="0">
                <a:solidFill>
                  <a:srgbClr val="FF0000"/>
                </a:solidFill>
                <a:latin typeface="Century Gothic (Основной текст)"/>
              </a:rPr>
              <a:t>, 707-</a:t>
            </a:r>
            <a:r>
              <a:rPr lang="en-US" i="1" dirty="0" smtClean="0">
                <a:solidFill>
                  <a:srgbClr val="FF0000"/>
                </a:solidFill>
                <a:latin typeface="Century Gothic (Основной текст)"/>
              </a:rPr>
              <a:t>1304</a:t>
            </a:r>
            <a:endParaRPr lang="ru-RU" i="1" dirty="0" smtClean="0">
              <a:solidFill>
                <a:srgbClr val="FF0000"/>
              </a:solidFill>
              <a:latin typeface="Century Gothic (Основной текст)"/>
            </a:endParaRPr>
          </a:p>
          <a:p>
            <a:pPr marL="28575">
              <a:spcBef>
                <a:spcPts val="5"/>
              </a:spcBef>
            </a:pPr>
            <a:endParaRPr lang="ru-RU" b="1" i="1" spc="-20" dirty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r>
              <a:rPr lang="ru-RU" i="1" spc="-20" dirty="0" smtClean="0"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Менеджеры по кредитованию:</a:t>
            </a:r>
          </a:p>
          <a:p>
            <a:pPr marL="28575">
              <a:spcBef>
                <a:spcPts val="5"/>
              </a:spcBef>
            </a:pPr>
            <a:endParaRPr lang="ru-RU" b="1" i="1" spc="-20" dirty="0" smtClean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r>
              <a:rPr lang="ru-RU" b="1" i="1" spc="-20" dirty="0" err="1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Хурдаян</a:t>
            </a:r>
            <a:r>
              <a:rPr lang="ru-RU" b="1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 </a:t>
            </a:r>
            <a:r>
              <a:rPr lang="ru-RU" b="1" i="1" spc="-20" dirty="0" err="1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Русалина</a:t>
            </a:r>
            <a:r>
              <a:rPr lang="ru-RU" b="1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 Юрьевна - +7-928-618-___-- ___</a:t>
            </a:r>
          </a:p>
          <a:p>
            <a:pPr marL="28575">
              <a:spcBef>
                <a:spcPts val="5"/>
              </a:spcBef>
            </a:pPr>
            <a:endParaRPr lang="ru-RU" b="1" i="1" spc="-20" dirty="0" smtClean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r>
              <a:rPr lang="ru-RU" b="1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Панасенко Татьяна Викторовна - +7-------</a:t>
            </a:r>
            <a:endParaRPr lang="ru-RU" b="1" i="1" spc="-20" dirty="0" smtClean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endParaRPr lang="ru-RU" b="1" i="1" spc="-20" dirty="0" smtClean="0">
              <a:solidFill>
                <a:srgbClr val="FF0000"/>
              </a:solidFill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endParaRPr lang="ru-RU" b="1" i="1" spc="-20" dirty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71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6" tIns="91436" rIns="91436" bIns="91436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6" tIns="91436" rIns="91436" bIns="91436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31706F383B0E042AC8BFDD4E90483B1" ma:contentTypeVersion="3" ma:contentTypeDescription="Создание документа." ma:contentTypeScope="" ma:versionID="4f2e5c55a193eaf28456148d9d68dd92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8a5485bb086413c315e0c87d52133654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DRRB-7-132956</_dlc_DocId>
    <_dlc_DocIdUrl xmlns="667ea8c4-e13b-4022-ae41-c146554f18f0">
      <Url>https://portal/departments/drrb/_layouts/15/DocIdRedir.aspx?ID=DRRB-7-132956</Url>
      <Description>DRRB-7-132956</Description>
    </_dlc_DocIdUrl>
  </documentManagement>
</p:properties>
</file>

<file path=customXml/itemProps1.xml><?xml version="1.0" encoding="utf-8"?>
<ds:datastoreItem xmlns:ds="http://schemas.openxmlformats.org/officeDocument/2006/customXml" ds:itemID="{1B7808E0-5FF9-46B5-AE92-68670F7006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08FC22-94B7-4E7A-9FA9-1562862859F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8EA04C2-B8BE-4020-8F09-E8C7D1450C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B90F9B1-29E2-491B-81BF-8F75AE983F2C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667ea8c4-e13b-4022-ae41-c146554f18f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8673</TotalTime>
  <Words>122</Words>
  <Application>Microsoft Office PowerPoint</Application>
  <PresentationFormat>Произвольный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Бугин Денис Юрьевич</dc:creator>
  <cp:lastModifiedBy>User</cp:lastModifiedBy>
  <cp:revision>431</cp:revision>
  <cp:lastPrinted>2022-08-02T14:48:03Z</cp:lastPrinted>
  <dcterms:modified xsi:type="dcterms:W3CDTF">2023-01-27T09:15:24Z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0x010100C31706F383B0E042AC8BFDD4E90483B1</vt:lpwstr>
  </property>
  <property fmtid="{D5CDD505-2E9C-101B-9397-08002B2CF9AE}" pid="3" name="_dlc_DocIdItemGuid">
    <vt:lpwstr>d40bdabe-cc37-4d10-9ac2-a87eec125ce6</vt:lpwstr>
  </property>
</Properties>
</file>